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6"/>
  </p:notesMasterIdLst>
  <p:sldIdLst>
    <p:sldId id="304" r:id="rId3"/>
    <p:sldId id="263" r:id="rId4"/>
    <p:sldId id="264" r:id="rId5"/>
    <p:sldId id="265" r:id="rId6"/>
    <p:sldId id="266" r:id="rId7"/>
    <p:sldId id="268" r:id="rId8"/>
    <p:sldId id="290" r:id="rId9"/>
    <p:sldId id="272" r:id="rId10"/>
    <p:sldId id="275" r:id="rId11"/>
    <p:sldId id="291" r:id="rId12"/>
    <p:sldId id="292" r:id="rId13"/>
    <p:sldId id="294" r:id="rId14"/>
    <p:sldId id="279" r:id="rId15"/>
    <p:sldId id="271" r:id="rId16"/>
    <p:sldId id="289" r:id="rId17"/>
    <p:sldId id="297" r:id="rId18"/>
    <p:sldId id="278" r:id="rId19"/>
    <p:sldId id="288" r:id="rId20"/>
    <p:sldId id="299" r:id="rId21"/>
    <p:sldId id="281" r:id="rId22"/>
    <p:sldId id="282" r:id="rId23"/>
    <p:sldId id="301" r:id="rId24"/>
    <p:sldId id="284" r:id="rId25"/>
    <p:sldId id="287" r:id="rId26"/>
    <p:sldId id="302" r:id="rId27"/>
    <p:sldId id="277" r:id="rId28"/>
    <p:sldId id="285" r:id="rId29"/>
    <p:sldId id="283" r:id="rId30"/>
    <p:sldId id="296" r:id="rId31"/>
    <p:sldId id="300" r:id="rId32"/>
    <p:sldId id="280" r:id="rId33"/>
    <p:sldId id="298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7AAB6-BE40-4271-B475-9862213D7D35}" v="85" dt="2021-04-13T14:38:27.548"/>
    <p1510:client id="{4F672C5F-528B-4C24-80D3-0232224C712A}" v="1557" dt="2021-04-08T13:11:56.933"/>
    <p1510:client id="{4F83EE60-AA25-4408-9760-E855699AC3A5}" v="45" dt="2021-04-08T13:56:41.698"/>
    <p1510:client id="{5E1CD90B-E649-4B41-B3A3-A9C3A3068BD7}" v="1658" dt="2021-04-13T17:57:51.388"/>
    <p1510:client id="{6F77E67B-B608-4A56-970E-C81F01ADACC6}" v="820" dt="2021-04-08T13:31:58.256"/>
    <p1510:client id="{7334CC84-297C-448A-9D01-9FA1B81BB11B}" v="394" dt="2021-04-13T14:10:56.879"/>
    <p1510:client id="{7E96355D-A488-40E9-8CD9-093D449B7803}" v="2" dt="2021-04-13T04:00:55.598"/>
    <p1510:client id="{88D2103B-BB86-419E-A679-1C9F03CA4929}" v="504" dt="2021-04-13T15:48:51.099"/>
    <p1510:client id="{8C9CCEF0-0D27-4D88-ADB9-334334276B40}" v="4" dt="2021-04-13T15:51:25.828"/>
    <p1510:client id="{8E3F024A-2F00-4F7A-B431-E52DABA34BC7}" v="18" dt="2021-04-14T02:33:23.781"/>
    <p1510:client id="{963B6ACD-9704-4A36-82BB-663D1AA5889C}" v="349" dt="2021-04-13T14:54:20.838"/>
    <p1510:client id="{9B11DF4F-6A47-493E-86B6-0E536B7478E1}" v="428" dt="2021-04-13T17:17:50.539"/>
    <p1510:client id="{9BA98BD6-C5D0-4DF4-BA9A-847D8DA164EA}" v="131" dt="2021-04-13T16:42:11.887"/>
    <p1510:client id="{9CF02B5E-A4D9-42A4-A011-3298790B379E}" v="3" dt="2021-04-11T05:05:24.743"/>
    <p1510:client id="{A9CB34AF-8159-4330-B57A-45D76CA05598}" v="45" dt="2021-04-10T05:30:43.361"/>
    <p1510:client id="{B5CD923F-AAF5-416C-80F4-59593B3C8DA2}" v="11" dt="2021-04-13T17:52:00.187"/>
    <p1510:client id="{B92AD91B-D780-4133-9EF3-BE965B321919}" v="24" dt="2021-04-10T14:09:08.350"/>
    <p1510:client id="{CC5ECCF4-E777-45E1-BB3D-BEB0791C19BE}" v="4" dt="2021-04-07T10:16:19.882"/>
    <p1510:client id="{FE094C3C-0857-4113-A0A5-2220ABF9359D}" v="62" dt="2021-04-08T04:26:1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6D00-1AF0-4B93-B1EF-68556999EEA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77E12-8049-475A-879D-4F66ED783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8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16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522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1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2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28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92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5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0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86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29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51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6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23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27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7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8800" y="1516467"/>
            <a:ext cx="6612800" cy="38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80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38800" y="1703664"/>
            <a:ext cx="6634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⬝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⬞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7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038800" y="1805267"/>
            <a:ext cx="3099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⬝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⬞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573213" y="1805267"/>
            <a:ext cx="3099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⬝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⬞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5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038800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3806389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6573980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7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140400" y="5570267"/>
            <a:ext cx="9911200" cy="4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9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03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8800" y="1516467"/>
            <a:ext cx="6612800" cy="38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48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38800" y="2023317"/>
            <a:ext cx="6614000" cy="217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38800" y="4323084"/>
            <a:ext cx="66140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915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1042367" y="1024367"/>
            <a:ext cx="8869900" cy="483060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15433" y="1667100"/>
            <a:ext cx="6459600" cy="35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SzPts val="3000"/>
              <a:buChar char="⬝"/>
              <a:defRPr sz="4000" i="1"/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SzPts val="3000"/>
              <a:buChar char="⬞"/>
              <a:defRPr sz="4000" i="1"/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SzPts val="3000"/>
              <a:buChar char="■"/>
              <a:defRPr sz="4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38800" y="1703664"/>
            <a:ext cx="6634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⬝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⬞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9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038800" y="1805267"/>
            <a:ext cx="3099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⬝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⬞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573213" y="1805267"/>
            <a:ext cx="3099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⬝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⬞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9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038800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3806389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6573980" y="1805267"/>
            <a:ext cx="25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⬞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0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140400" y="5570267"/>
            <a:ext cx="9911200" cy="4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0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8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38800" y="2023317"/>
            <a:ext cx="6614000" cy="217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38800" y="4323084"/>
            <a:ext cx="66140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49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8800" y="1703664"/>
            <a:ext cx="66340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FFFFFF"/>
              </a:buClr>
              <a:buFont typeface="Bebas Neue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Bebas Neue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8800" y="1013067"/>
            <a:ext cx="10124400" cy="52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8800" y="1703664"/>
            <a:ext cx="66340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FFFFFF"/>
              </a:buClr>
              <a:buFont typeface="Bebas Neue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Bebas Neue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331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how-to-implement-major-architecture-innovations-for-convolutional-neural-networks/" TargetMode="External"/><Relationship Id="rId3" Type="http://schemas.openxmlformats.org/officeDocument/2006/relationships/hyperlink" Target="https://link.springer.com/article/10.1007/s10462-021-09979-x" TargetMode="External"/><Relationship Id="rId7" Type="http://schemas.openxmlformats.org/officeDocument/2006/relationships/hyperlink" Target="https://machinelearningmaster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nalyticsvidhya.com/" TargetMode="External"/><Relationship Id="rId5" Type="http://schemas.openxmlformats.org/officeDocument/2006/relationships/hyperlink" Target="https://towrdsdatascience.com/" TargetMode="External"/><Relationship Id="rId4" Type="http://schemas.openxmlformats.org/officeDocument/2006/relationships/hyperlink" Target="https://sites.google.com/view/vsemwal/research/human-activities-gait-data-set" TargetMode="External"/><Relationship Id="rId9" Type="http://schemas.openxmlformats.org/officeDocument/2006/relationships/hyperlink" Target="https://doi.org/10.1007/s00607-021-00928-8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34319-DEEF-4981-B282-C40C44638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9A8BE4-32E1-49FF-AD6A-62363078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06" y="1204665"/>
            <a:ext cx="1135982" cy="1220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D5665-5A46-4824-A9F4-794DAFB3CD23}"/>
              </a:ext>
            </a:extLst>
          </p:cNvPr>
          <p:cNvSpPr txBox="1"/>
          <p:nvPr/>
        </p:nvSpPr>
        <p:spPr>
          <a:xfrm>
            <a:off x="533400" y="352927"/>
            <a:ext cx="98919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b="1">
              <a:solidFill>
                <a:srgbClr val="695D46"/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F1E7-5B6B-492B-8E55-62A0B1FE7A5E}"/>
              </a:ext>
            </a:extLst>
          </p:cNvPr>
          <p:cNvSpPr txBox="1"/>
          <p:nvPr/>
        </p:nvSpPr>
        <p:spPr>
          <a:xfrm>
            <a:off x="1034715" y="4273216"/>
            <a:ext cx="65030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Submitted</a:t>
            </a:r>
            <a:r>
              <a:rPr lang="en-US" b="1" dirty="0">
                <a:solidFill>
                  <a:schemeClr val="accent5"/>
                </a:solidFill>
                <a:ea typeface="+mn-lt"/>
                <a:cs typeface="+mn-lt"/>
              </a:rPr>
              <a:t> by: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Nikita Chauhan 181112231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Duppati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Sahithi 181112236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Niharika Shilpi 181112255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Rajeshwari 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Pandravisam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181112261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en-US" dirty="0"/>
              <a:t>o add text</a:t>
            </a:r>
            <a:endParaRPr lang="en-US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79CB5-46A2-49EA-8BE8-CEFC3CC7EC64}"/>
              </a:ext>
            </a:extLst>
          </p:cNvPr>
          <p:cNvSpPr txBox="1"/>
          <p:nvPr/>
        </p:nvSpPr>
        <p:spPr>
          <a:xfrm>
            <a:off x="2160169" y="375486"/>
            <a:ext cx="77663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Arial"/>
              </a:rPr>
              <a:t>Maulana Azad National Institute of Technology</a:t>
            </a:r>
            <a:r>
              <a:rPr lang="en-US" sz="2400">
                <a:solidFill>
                  <a:schemeClr val="bg1"/>
                </a:solidFill>
                <a:cs typeface="Arial"/>
              </a:rPr>
              <a:t> </a:t>
            </a:r>
            <a:r>
              <a:rPr lang="en-US" sz="2400" b="1">
                <a:solidFill>
                  <a:schemeClr val="bg1"/>
                </a:solidFill>
                <a:cs typeface="Arial"/>
              </a:rPr>
              <a:t>Bhopal, India, 462003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04C80-2DB7-456E-8C5C-825BC4FDF648}"/>
              </a:ext>
            </a:extLst>
          </p:cNvPr>
          <p:cNvSpPr txBox="1"/>
          <p:nvPr/>
        </p:nvSpPr>
        <p:spPr>
          <a:xfrm>
            <a:off x="2724150" y="2423360"/>
            <a:ext cx="69041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a typeface="+mn-lt"/>
                <a:cs typeface="+mn-lt"/>
              </a:rPr>
              <a:t>Department of Computer Science and Engineering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MINOR PROJECT REPORT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Semester 6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b="1" dirty="0">
                <a:solidFill>
                  <a:srgbClr val="FF5E0E"/>
                </a:solidFill>
                <a:ea typeface="+mn-lt"/>
                <a:cs typeface="+mn-lt"/>
              </a:rPr>
              <a:t>Neural Network Based Pattern identification of different human joints for different human walking styles using inertial measurement unit (IMU) sensor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655AA-16B5-4DF4-BD60-8D282BEFB5FD}"/>
              </a:ext>
            </a:extLst>
          </p:cNvPr>
          <p:cNvSpPr txBox="1"/>
          <p:nvPr/>
        </p:nvSpPr>
        <p:spPr>
          <a:xfrm>
            <a:off x="8245586" y="427665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a typeface="+mn-lt"/>
                <a:cs typeface="+mn-lt"/>
              </a:rPr>
              <a:t>Under the guidance of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Dr. Vaibhav Soni Sir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9D353DB1-0CAB-46BF-969E-9ED44764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45" y="256090"/>
            <a:ext cx="6172199" cy="240881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727A677-764E-4C43-BD08-9EAA3484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4" y="3173847"/>
            <a:ext cx="3646311" cy="334663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125CFD0-898E-42BB-9EFD-1E757257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11" y="4657612"/>
            <a:ext cx="3349975" cy="186077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25F369A-683F-4652-8EF8-AB036F866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12" y="3168971"/>
            <a:ext cx="3349976" cy="149372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0E15ECD-5907-48F5-AE43-6FDBBEC7D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45" y="3688159"/>
            <a:ext cx="3688644" cy="19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24E8DC26-2BCA-465B-92D7-51ADABA3D9B3}"/>
              </a:ext>
            </a:extLst>
          </p:cNvPr>
          <p:cNvSpPr txBox="1"/>
          <p:nvPr/>
        </p:nvSpPr>
        <p:spPr>
          <a:xfrm>
            <a:off x="1032860" y="2807517"/>
            <a:ext cx="5099382" cy="6155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u="sng">
                <a:solidFill>
                  <a:schemeClr val="bg1"/>
                </a:solidFill>
                <a:latin typeface="Monotype Corsiva"/>
                <a:cs typeface="Arial"/>
              </a:rPr>
              <a:t>The LSTM Model we made  -&gt;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B09EAB2-6497-4C2A-9C3A-F68CF501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983" y="397934"/>
            <a:ext cx="1959586" cy="60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FD2B7BE-C492-4149-BFF4-7AADE45BA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2" t="37956" r="42058" b="15328"/>
          <a:stretch/>
        </p:blipFill>
        <p:spPr>
          <a:xfrm>
            <a:off x="4188558" y="2265730"/>
            <a:ext cx="3634838" cy="3723579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A498F-E9D1-4C9D-BF37-961C67DEB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7" t="31481" r="45483" b="23765"/>
          <a:stretch/>
        </p:blipFill>
        <p:spPr>
          <a:xfrm>
            <a:off x="8126623" y="2247802"/>
            <a:ext cx="3669088" cy="3669693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BEF6C3D-B2DE-4893-A22F-19A9DD456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" t="47558" r="47046" b="10026"/>
          <a:stretch/>
        </p:blipFill>
        <p:spPr>
          <a:xfrm>
            <a:off x="212756" y="2251393"/>
            <a:ext cx="3771828" cy="3757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F07F0-6354-465F-B074-6099913CDDAE}"/>
              </a:ext>
            </a:extLst>
          </p:cNvPr>
          <p:cNvSpPr txBox="1"/>
          <p:nvPr/>
        </p:nvSpPr>
        <p:spPr>
          <a:xfrm>
            <a:off x="1351844" y="1140177"/>
            <a:ext cx="94883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Monotype Corsiva"/>
                <a:ea typeface="+mn-lt"/>
                <a:cs typeface="+mn-lt"/>
              </a:rPr>
              <a:t>Plot of angular moments of the person for 100 steps through LSTM model and comparing that with the True Prediction</a:t>
            </a:r>
            <a:endParaRPr lang="en-US" sz="2400" b="1">
              <a:solidFill>
                <a:schemeClr val="bg1"/>
              </a:solidFill>
              <a:latin typeface="Monotype Corsiv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04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grpSp>
        <p:nvGrpSpPr>
          <p:cNvPr id="13" name="Google Shape;1371;p49"/>
          <p:cNvGrpSpPr/>
          <p:nvPr/>
        </p:nvGrpSpPr>
        <p:grpSpPr>
          <a:xfrm>
            <a:off x="164682" y="217091"/>
            <a:ext cx="8344317" cy="6184900"/>
            <a:chOff x="1442627" y="5710929"/>
            <a:chExt cx="594318" cy="590600"/>
          </a:xfrm>
          <a:solidFill>
            <a:schemeClr val="bg1"/>
          </a:solidFill>
        </p:grpSpPr>
        <p:sp>
          <p:nvSpPr>
            <p:cNvPr id="14" name="Google Shape;137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7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7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7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722709" y="374134"/>
            <a:ext cx="7228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Algerian" panose="04020705040A02060702" pitchFamily="82" charset="0"/>
                <a:cs typeface="Arial"/>
              </a:rPr>
              <a:t>Convolutional Neural Network (CNN) </a:t>
            </a:r>
            <a:endParaRPr lang="en-US" sz="2800"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604" y="89735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latin typeface="Monotype Corsiva" panose="03010101010201010101" pitchFamily="66" charset="0"/>
                <a:cs typeface="Arial"/>
              </a:rPr>
              <a:t>Convolutional Neural Network (CNN) or </a:t>
            </a:r>
            <a:r>
              <a:rPr lang="en-US" sz="2400" b="1" err="1">
                <a:latin typeface="Monotype Corsiva" panose="03010101010201010101" pitchFamily="66" charset="0"/>
                <a:cs typeface="Arial"/>
              </a:rPr>
              <a:t>ConvNet</a:t>
            </a:r>
            <a:r>
              <a:rPr lang="en-US" sz="2400" b="1">
                <a:latin typeface="Monotype Corsiva" panose="03010101010201010101" pitchFamily="66" charset="0"/>
                <a:cs typeface="Arial"/>
              </a:rPr>
              <a:t>,</a:t>
            </a:r>
            <a:r>
              <a:rPr lang="en-US" sz="2400">
                <a:latin typeface="Monotype Corsiva" panose="03010101010201010101" pitchFamily="66" charset="0"/>
                <a:cs typeface="Arial"/>
              </a:rPr>
              <a:t> is a feed forward neural network that is generally used to analyze visual images by processing data with grid like topology.</a:t>
            </a:r>
          </a:p>
          <a:p>
            <a:endParaRPr lang="en-US" sz="2400">
              <a:latin typeface="Monotype Corsiva" panose="03010101010201010101" pitchFamily="66" charset="0"/>
              <a:cs typeface="Arial"/>
            </a:endParaRPr>
          </a:p>
          <a:p>
            <a:r>
              <a:rPr lang="en-US" sz="2400">
                <a:latin typeface="Monotype Corsiva" panose="03010101010201010101" pitchFamily="66" charset="0"/>
                <a:cs typeface="Arial"/>
              </a:rPr>
              <a:t>It is made up of 4 layers:-</a:t>
            </a:r>
          </a:p>
          <a:p>
            <a:pPr marL="342900" indent="-342900">
              <a:buAutoNum type="arabicPeriod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Convolution Layer</a:t>
            </a:r>
          </a:p>
          <a:p>
            <a:pPr marL="342900" indent="-342900">
              <a:buAutoNum type="arabicPeriod"/>
            </a:pPr>
            <a:r>
              <a:rPr lang="en-US" sz="2400" err="1">
                <a:latin typeface="Monotype Corsiva" panose="03010101010201010101" pitchFamily="66" charset="0"/>
                <a:cs typeface="Arial"/>
              </a:rPr>
              <a:t>ReLU</a:t>
            </a:r>
            <a:r>
              <a:rPr lang="en-US" sz="2400">
                <a:latin typeface="Monotype Corsiva" panose="03010101010201010101" pitchFamily="66" charset="0"/>
                <a:cs typeface="Arial"/>
              </a:rPr>
              <a:t> Layer</a:t>
            </a:r>
          </a:p>
          <a:p>
            <a:pPr marL="342900" indent="-342900">
              <a:buAutoNum type="arabicPeriod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Pooling Layer</a:t>
            </a:r>
          </a:p>
          <a:p>
            <a:pPr marL="342900" indent="-342900">
              <a:buAutoNum type="arabicPeriod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Fully Connected Layer</a:t>
            </a:r>
          </a:p>
        </p:txBody>
      </p:sp>
      <p:pic>
        <p:nvPicPr>
          <p:cNvPr id="5122" name="Picture 2" descr="https://lh4.googleusercontent.com/ZAXqOLEWZMwdW-g-5yqQUtUsMhHeqL7qf_u73fy3_X-hNi0WH2gE8pKaAz5f2fc-70lagca_xyHIub0K7nEAalZqljiVruBIjj-i7GJDr0mTPh_rRUg97vqxKyvea2zlmjbWay1K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45" y="2187990"/>
            <a:ext cx="35909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6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2196" y="1857163"/>
            <a:ext cx="3010269" cy="4171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76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6.googleusercontent.com/PwtlmmY-2dh9lZDEChc_vLYjl05rfmIq6gF_wra_-OTrLRthDzDXKnmKmcjoPRF01gNChV7Gl3i0vH2dXkrySekPu9OOFpZBgd4heEZBNnuUW-cYPteqLOJlnozIg8wFQai0KlK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" y="697173"/>
            <a:ext cx="59436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lh3.googleusercontent.com/9pHpEWlqGb2-MG43sD7ZRHSEWjfT429Gd6Hr_cxPnfv_NwfjgO1ecksbkkgSsb9edBYPJF2X4Gyd2WQTUtmt3LG2ToZFUSy1bn1mznNt7_139FeAdzmu4nFI-e-r84XK3zrBlpD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2" y="417643"/>
            <a:ext cx="561022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lh4.googleusercontent.com/h6spfUezcVJ0oHa144AGutobRqp-3wB4wFdHiUmLcxkLQN2bnN3JQkYIySRnPy7o1-CHLYzT1Kq2hdDKwE93gI0dbXQV9gUT-SlSvu5p2_V-00s2ZP31asxrwKKRdH7sjKPX2kw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4" y="3465643"/>
            <a:ext cx="54768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lh4.googleusercontent.com/i-1_ra7o7emMiTCnSQD15rPrlApxCNzqSo2w8bBKSWbfo3I-iuv4PeGNa6OOvLJBlv-p1cGrUzhXWlD4HgiSn-S1W4lBqew8NtZrMftP2df1DqqujyIGe_YK_LHo9yDVJTbZhGX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3556594"/>
            <a:ext cx="5610224" cy="274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4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9827-3868-44E5-AA8A-0E6C5D32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53" y="1815172"/>
            <a:ext cx="10124400" cy="528400"/>
          </a:xfrm>
        </p:spPr>
        <p:txBody>
          <a:bodyPr/>
          <a:lstStyle/>
          <a:p>
            <a:r>
              <a:rPr lang="en-US" b="1" u="sng">
                <a:solidFill>
                  <a:schemeClr val="bg1"/>
                </a:solidFill>
                <a:latin typeface="Monotype Corsiva"/>
              </a:rPr>
              <a:t>The CNN Model we made  -&gt;</a:t>
            </a:r>
            <a:endParaRPr lang="en-US">
              <a:solidFill>
                <a:schemeClr val="bg1"/>
              </a:solidFill>
              <a:latin typeface="Monotype Corsiv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9801-BF3D-46C5-9F67-A092B7F07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688ADFD-1A73-4A2E-98C4-FE81B91D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874" y="348916"/>
            <a:ext cx="2693279" cy="60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CFE259-1085-4EFE-8A21-2BA338ED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0" t="33227" r="45217" b="31949"/>
          <a:stretch/>
        </p:blipFill>
        <p:spPr>
          <a:xfrm>
            <a:off x="4170892" y="2554288"/>
            <a:ext cx="3159477" cy="2839860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5FE78AA-5179-4692-B216-FA2BF3DD2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4" t="21525" r="45171" b="43049"/>
          <a:stretch/>
        </p:blipFill>
        <p:spPr>
          <a:xfrm>
            <a:off x="8111772" y="2554288"/>
            <a:ext cx="2933699" cy="2842507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B536EE-E3CE-43B4-9FD6-3E86E1B2A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6" t="30795" r="46526" b="34768"/>
          <a:stretch/>
        </p:blipFill>
        <p:spPr>
          <a:xfrm>
            <a:off x="709868" y="2554735"/>
            <a:ext cx="2991076" cy="283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5830C-362D-474E-81A3-C6C005DB3DBC}"/>
              </a:ext>
            </a:extLst>
          </p:cNvPr>
          <p:cNvSpPr txBox="1"/>
          <p:nvPr/>
        </p:nvSpPr>
        <p:spPr>
          <a:xfrm>
            <a:off x="716845" y="1309510"/>
            <a:ext cx="106454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Monotype Corsiva"/>
              </a:rPr>
              <a:t>Plot of angular moments of the person for 100 steps through CNN model and comparing that with the True Prediction</a:t>
            </a:r>
          </a:p>
        </p:txBody>
      </p:sp>
    </p:spTree>
    <p:extLst>
      <p:ext uri="{BB962C8B-B14F-4D97-AF65-F5344CB8AC3E}">
        <p14:creationId xmlns:p14="http://schemas.microsoft.com/office/powerpoint/2010/main" val="103613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705016" y="221734"/>
            <a:ext cx="4261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Algerian"/>
                <a:cs typeface="Arial"/>
              </a:rPr>
              <a:t>GATED recurrent unit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016" y="155933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Monotype Corsiva" panose="03010101010201010101" pitchFamily="66" charset="0"/>
                <a:cs typeface="Arial"/>
              </a:rPr>
              <a:t>Gated recurrent unit(GRU),</a:t>
            </a:r>
            <a:r>
              <a:rPr lang="en-US" sz="2400">
                <a:latin typeface="Monotype Corsiva" panose="03010101010201010101" pitchFamily="66" charset="0"/>
                <a:cs typeface="Arial"/>
              </a:rPr>
              <a:t> it is another efficient RNN architecture.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Monotype Corsiva" panose="03010101010201010101" pitchFamily="66" charset="0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 panose="03010101010201010101" pitchFamily="66" charset="0"/>
                <a:ea typeface="+mn-lt"/>
                <a:cs typeface="+mn-lt"/>
              </a:rPr>
              <a:t>GRU has 2 different gates :</a:t>
            </a:r>
            <a:endParaRPr lang="en-US" sz="2400">
              <a:latin typeface="Monotype Corsiva" panose="03010101010201010101" pitchFamily="66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Reset gate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Update gate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Monotype Corsiva" panose="03010101010201010101" pitchFamily="66" charset="0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These gates have their own set of weights that are adaptively updated in their learning phase.</a:t>
            </a:r>
          </a:p>
          <a:p>
            <a:endParaRPr lang="en-US" sz="2400">
              <a:latin typeface="Monotype Corsiva" panose="03010101010201010101" pitchFamily="66" charset="0"/>
              <a:cs typeface="Arial"/>
            </a:endParaRPr>
          </a:p>
        </p:txBody>
      </p:sp>
      <p:pic>
        <p:nvPicPr>
          <p:cNvPr id="4098" name="Picture 2" descr="Gated Recurrent Unit (GRU) With PyTo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29" y="1559332"/>
            <a:ext cx="5011104" cy="353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87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EA67-D1DD-4BD4-B163-4C9DFDB5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27" y="2853824"/>
            <a:ext cx="10034906" cy="528400"/>
          </a:xfrm>
        </p:spPr>
        <p:txBody>
          <a:bodyPr/>
          <a:lstStyle/>
          <a:p>
            <a:r>
              <a:rPr lang="en-US" b="1" u="sng">
                <a:solidFill>
                  <a:schemeClr val="bg1"/>
                </a:solidFill>
                <a:latin typeface="Monotype Corsiva"/>
              </a:rPr>
              <a:t>The GRU Model we made  -&gt;</a:t>
            </a:r>
            <a:endParaRPr lang="en-US">
              <a:solidFill>
                <a:schemeClr val="bg1"/>
              </a:solidFill>
              <a:latin typeface="Monotype Corsi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3BC43-CFBF-45F9-9D31-9DCD30BAA1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E591B8B-98AD-4696-9BEA-894216A5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765" y="387536"/>
            <a:ext cx="2731794" cy="60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B16FBA-DC11-4358-98C9-1910828DD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7" t="42342" r="40631" b="22748"/>
          <a:stretch/>
        </p:blipFill>
        <p:spPr>
          <a:xfrm>
            <a:off x="7603701" y="2755779"/>
            <a:ext cx="4239214" cy="3330430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A62B1D-A779-478B-A9EE-2B0528B83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1" t="41857" r="41951" b="24581"/>
          <a:stretch/>
        </p:blipFill>
        <p:spPr>
          <a:xfrm>
            <a:off x="4096854" y="2722640"/>
            <a:ext cx="3093653" cy="3326304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B627C52-C2C4-4546-A320-C0BD985BC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1" t="25969" r="43925" b="38372"/>
          <a:stretch/>
        </p:blipFill>
        <p:spPr>
          <a:xfrm>
            <a:off x="509142" y="2725972"/>
            <a:ext cx="3080427" cy="3330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4506B-8886-4D2D-985E-165B85AAC627}"/>
              </a:ext>
            </a:extLst>
          </p:cNvPr>
          <p:cNvSpPr txBox="1"/>
          <p:nvPr/>
        </p:nvSpPr>
        <p:spPr>
          <a:xfrm>
            <a:off x="716845" y="1309510"/>
            <a:ext cx="1064542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Plot of angular moments of the person for 100 steps through GRU model and comparing that with the True Prediction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3600" b="1">
              <a:solidFill>
                <a:schemeClr val="bg1"/>
              </a:solidFill>
              <a:latin typeface="Monotype Corsiv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94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3"/>
          <p:cNvGrpSpPr/>
          <p:nvPr/>
        </p:nvGrpSpPr>
        <p:grpSpPr>
          <a:xfrm>
            <a:off x="7407708" y="2204076"/>
            <a:ext cx="4784293" cy="4653924"/>
            <a:chOff x="5481476" y="1450277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481476" y="1450277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7638" y="2320717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226;p26"/>
          <p:cNvSpPr txBox="1">
            <a:spLocks/>
          </p:cNvSpPr>
          <p:nvPr/>
        </p:nvSpPr>
        <p:spPr>
          <a:xfrm>
            <a:off x="1496580" y="1609823"/>
            <a:ext cx="5093729" cy="28169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400" kern="0">
                <a:solidFill>
                  <a:schemeClr val="bg1"/>
                </a:solidFill>
                <a:latin typeface="Algerian" panose="04020705040A02060702" pitchFamily="82" charset="0"/>
              </a:rPr>
              <a:t>TREADMILL GAIT ANALYSIS</a:t>
            </a:r>
          </a:p>
        </p:txBody>
      </p:sp>
    </p:spTree>
    <p:extLst>
      <p:ext uri="{BB962C8B-B14F-4D97-AF65-F5344CB8AC3E}">
        <p14:creationId xmlns:p14="http://schemas.microsoft.com/office/powerpoint/2010/main" val="2487185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433" y="1863489"/>
            <a:ext cx="3742567" cy="4994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371;p49"/>
          <p:cNvGrpSpPr/>
          <p:nvPr/>
        </p:nvGrpSpPr>
        <p:grpSpPr>
          <a:xfrm>
            <a:off x="105116" y="210882"/>
            <a:ext cx="8176735" cy="6606437"/>
            <a:chOff x="1442627" y="5710929"/>
            <a:chExt cx="594318" cy="590600"/>
          </a:xfrm>
          <a:solidFill>
            <a:schemeClr val="bg1"/>
          </a:solidFill>
        </p:grpSpPr>
        <p:sp>
          <p:nvSpPr>
            <p:cNvPr id="11" name="Google Shape;137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7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7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7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A30F4F-67F0-4F44-81C4-B4F8D651B103}"/>
              </a:ext>
            </a:extLst>
          </p:cNvPr>
          <p:cNvSpPr txBox="1"/>
          <p:nvPr/>
        </p:nvSpPr>
        <p:spPr>
          <a:xfrm>
            <a:off x="2511559" y="217627"/>
            <a:ext cx="3241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lgerian"/>
                <a:cs typeface="Arial"/>
              </a:rPr>
              <a:t>Ensemble </a:t>
            </a:r>
            <a:r>
              <a:rPr lang="en-US" sz="2800" err="1">
                <a:latin typeface="Algerian"/>
                <a:cs typeface="Arial"/>
              </a:rPr>
              <a:t>mODEL</a:t>
            </a:r>
            <a:endParaRPr lang="en-US" sz="2800">
              <a:latin typeface="Algerian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28A00-3845-4EF0-B774-C6B586388C44}"/>
              </a:ext>
            </a:extLst>
          </p:cNvPr>
          <p:cNvSpPr txBox="1"/>
          <p:nvPr/>
        </p:nvSpPr>
        <p:spPr>
          <a:xfrm>
            <a:off x="105116" y="850604"/>
            <a:ext cx="61922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 panose="03010101010201010101" pitchFamily="66" charset="0"/>
                <a:ea typeface="+mn-lt"/>
                <a:cs typeface="+mn-lt"/>
              </a:rPr>
              <a:t>Ensemble learning helps improve machine learning results by combining several models.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 panose="03010101010201010101" pitchFamily="66" charset="0"/>
                <a:ea typeface="+mn-lt"/>
                <a:cs typeface="+mn-lt"/>
              </a:rPr>
              <a:t>This approach allows the production of better predictive performance compared to a single model.</a:t>
            </a:r>
            <a:endParaRPr lang="en-US" sz="2400">
              <a:latin typeface="Monotype Corsiva" panose="03010101010201010101" pitchFamily="66" charset="0"/>
            </a:endParaRPr>
          </a:p>
        </p:txBody>
      </p:sp>
      <p:pic>
        <p:nvPicPr>
          <p:cNvPr id="17" name="Picture 2" descr="Find Optimal Weights of Ensemble Learner with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6" y="2559476"/>
            <a:ext cx="8176735" cy="42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85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52AC3513-F53D-4FB2-B702-76C2CCBC66C9}"/>
              </a:ext>
            </a:extLst>
          </p:cNvPr>
          <p:cNvSpPr txBox="1"/>
          <p:nvPr/>
        </p:nvSpPr>
        <p:spPr>
          <a:xfrm>
            <a:off x="442049" y="2808631"/>
            <a:ext cx="5684995" cy="6155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u="sng">
                <a:solidFill>
                  <a:schemeClr val="bg1"/>
                </a:solidFill>
                <a:latin typeface="Monotype Corsiva"/>
                <a:cs typeface="Arial"/>
              </a:rPr>
              <a:t>The Ensemble Model  we made  -&gt;</a:t>
            </a:r>
            <a:endParaRPr lang="en-US" sz="3400">
              <a:solidFill>
                <a:schemeClr val="bg1"/>
              </a:solidFill>
              <a:latin typeface="Monotype Corsiva"/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8CE824-8897-4FA6-8426-20FEEF024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12" y="883708"/>
            <a:ext cx="5099754" cy="51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6A83-BB60-4E9E-BF52-F02730A39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00" y="531860"/>
            <a:ext cx="10457046" cy="9912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chemeClr val="bg1"/>
                </a:solidFill>
              </a:rPr>
              <a:t>Plot of angular moments of the person for 100 steps through Ensembled model and comparing that with the True Prediction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31F4FB-AF5D-45DF-BE21-FE1697C07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7" t="36093" r="40336" b="28808"/>
          <a:stretch/>
        </p:blipFill>
        <p:spPr>
          <a:xfrm>
            <a:off x="4142199" y="2186578"/>
            <a:ext cx="3516756" cy="315998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08F236-CC2C-4DC4-A6BB-8D36E8B9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1" t="40062" r="41845" b="24534"/>
          <a:stretch/>
        </p:blipFill>
        <p:spPr>
          <a:xfrm>
            <a:off x="8020693" y="2186577"/>
            <a:ext cx="3593897" cy="3159983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3B5C5-36F0-4D90-8B4C-60F4D70B1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5" t="39298" r="43812" b="25965"/>
          <a:stretch/>
        </p:blipFill>
        <p:spPr>
          <a:xfrm>
            <a:off x="571928" y="2186577"/>
            <a:ext cx="3226022" cy="31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23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4" name="Google Shape;90;p15"/>
          <p:cNvPicPr preferRelativeResize="0"/>
          <p:nvPr/>
        </p:nvPicPr>
        <p:blipFill rotWithShape="1">
          <a:blip r:embed="rId2">
            <a:alphaModFix/>
          </a:blip>
          <a:srcRect r="20898" b="32619"/>
          <a:stretch/>
        </p:blipFill>
        <p:spPr>
          <a:xfrm>
            <a:off x="7769200" y="1823467"/>
            <a:ext cx="4422800" cy="50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6ED7C7-CD12-43D3-9986-CB99AA16E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550" y="3018053"/>
            <a:ext cx="7052266" cy="691015"/>
          </a:xfrm>
        </p:spPr>
        <p:txBody>
          <a:bodyPr/>
          <a:lstStyle/>
          <a:p>
            <a:pPr marL="50800" indent="0">
              <a:buNone/>
            </a:pPr>
            <a:r>
              <a:rPr lang="en-US" i="0">
                <a:latin typeface="Algerian"/>
              </a:rPr>
              <a:t>Comparison of our models</a:t>
            </a:r>
          </a:p>
        </p:txBody>
      </p:sp>
    </p:spTree>
    <p:extLst>
      <p:ext uri="{BB962C8B-B14F-4D97-AF65-F5344CB8AC3E}">
        <p14:creationId xmlns:p14="http://schemas.microsoft.com/office/powerpoint/2010/main" val="1787677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F2995-B724-4CFB-BC9F-19F3BBBA91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17829" y="6160735"/>
            <a:ext cx="520172" cy="267053"/>
          </a:xfrm>
        </p:spPr>
        <p:txBody>
          <a:bodyPr/>
          <a:lstStyle/>
          <a:p>
            <a:r>
              <a:rPr lang="en">
                <a:solidFill>
                  <a:srgbClr val="FFFFFF"/>
                </a:solidFill>
              </a:rPr>
              <a:t>22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82E66F-A1C1-4E98-BD89-A7479DF7C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2" t="23383" r="14404" b="5721"/>
          <a:stretch/>
        </p:blipFill>
        <p:spPr>
          <a:xfrm>
            <a:off x="513348" y="361450"/>
            <a:ext cx="4806604" cy="2863905"/>
          </a:xfrm>
          <a:prstGeom prst="rect">
            <a:avLst/>
          </a:prstGeom>
        </p:spPr>
      </p:pic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767AA7-F185-4E35-A054-ED5FD7E3A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2" t="23913" r="15403" b="10869"/>
          <a:stretch/>
        </p:blipFill>
        <p:spPr>
          <a:xfrm>
            <a:off x="5691188" y="361950"/>
            <a:ext cx="5141913" cy="2863850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8541C1-329E-46D4-A9DA-0278FA9FA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9" t="22940" r="15829" b="13140"/>
          <a:stretch/>
        </p:blipFill>
        <p:spPr>
          <a:xfrm>
            <a:off x="512763" y="3563938"/>
            <a:ext cx="4803775" cy="2863850"/>
          </a:xfrm>
          <a:prstGeom prst="rect">
            <a:avLst/>
          </a:prstGeom>
        </p:spPr>
      </p:pic>
      <p:pic>
        <p:nvPicPr>
          <p:cNvPr id="6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32D8953-44B5-478E-8A86-C08C91066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8" t="23493" r="16997" b="10536"/>
          <a:stretch/>
        </p:blipFill>
        <p:spPr>
          <a:xfrm>
            <a:off x="5691188" y="3563938"/>
            <a:ext cx="4941888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7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778D-CDEE-4A2D-A01D-0BC5297AE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0" y="1216805"/>
            <a:ext cx="10414237" cy="12823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bg1"/>
                </a:solidFill>
                <a:latin typeface="Monotype Corsiva"/>
              </a:rPr>
              <a:t>Plot of how the knee, hip and knee angles of the person changes for 100 steps by all the models and comparing that with our True Value. </a:t>
            </a:r>
          </a:p>
          <a:p>
            <a:endParaRPr lang="en-US" sz="2400">
              <a:latin typeface="Monotype Corsiva"/>
            </a:endParaRPr>
          </a:p>
          <a:p>
            <a:endParaRPr lang="en-US" sz="2400">
              <a:latin typeface="Monotype Corsiva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9D19626-EB23-4B53-92E3-2BDD26143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3" t="29570" r="52707" b="25806"/>
          <a:stretch/>
        </p:blipFill>
        <p:spPr>
          <a:xfrm>
            <a:off x="768852" y="2426306"/>
            <a:ext cx="3765289" cy="371668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784894-72B7-4063-8F30-9B1BCD718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3" t="46377" r="46729" b="11111"/>
          <a:stretch/>
        </p:blipFill>
        <p:spPr>
          <a:xfrm>
            <a:off x="4698716" y="2451992"/>
            <a:ext cx="3704982" cy="3716644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92FF1C2-7F58-4253-ACA6-BB1D4F61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7" t="30000" r="53894" b="26667"/>
          <a:stretch/>
        </p:blipFill>
        <p:spPr>
          <a:xfrm>
            <a:off x="8628581" y="2451993"/>
            <a:ext cx="3611204" cy="3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9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371;p49">
            <a:extLst>
              <a:ext uri="{FF2B5EF4-FFF2-40B4-BE49-F238E27FC236}">
                <a16:creationId xmlns:a16="http://schemas.microsoft.com/office/drawing/2014/main" id="{EE063E48-23D5-4629-BF59-1166BD7F05F8}"/>
              </a:ext>
            </a:extLst>
          </p:cNvPr>
          <p:cNvGrpSpPr/>
          <p:nvPr/>
        </p:nvGrpSpPr>
        <p:grpSpPr>
          <a:xfrm>
            <a:off x="105116" y="210882"/>
            <a:ext cx="8176735" cy="6606436"/>
            <a:chOff x="105116" y="210882"/>
            <a:chExt cx="594318" cy="590600"/>
          </a:xfrm>
          <a:solidFill>
            <a:schemeClr val="bg1"/>
          </a:solidFill>
        </p:grpSpPr>
        <p:sp>
          <p:nvSpPr>
            <p:cNvPr id="8" name="Google Shape;1372;p49">
              <a:extLst>
                <a:ext uri="{FF2B5EF4-FFF2-40B4-BE49-F238E27FC236}">
                  <a16:creationId xmlns:a16="http://schemas.microsoft.com/office/drawing/2014/main" id="{E9C54DDB-3014-49C0-8917-4F202659AF38}"/>
                </a:ext>
              </a:extLst>
            </p:cNvPr>
            <p:cNvSpPr/>
            <p:nvPr/>
          </p:nvSpPr>
          <p:spPr>
            <a:xfrm>
              <a:off x="105116" y="210882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73;p49">
              <a:extLst>
                <a:ext uri="{FF2B5EF4-FFF2-40B4-BE49-F238E27FC236}">
                  <a16:creationId xmlns:a16="http://schemas.microsoft.com/office/drawing/2014/main" id="{445DD92E-69BD-4386-9A38-FB03B0E033B8}"/>
                </a:ext>
              </a:extLst>
            </p:cNvPr>
            <p:cNvSpPr/>
            <p:nvPr/>
          </p:nvSpPr>
          <p:spPr>
            <a:xfrm>
              <a:off x="105116" y="616104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74;p49">
              <a:extLst>
                <a:ext uri="{FF2B5EF4-FFF2-40B4-BE49-F238E27FC236}">
                  <a16:creationId xmlns:a16="http://schemas.microsoft.com/office/drawing/2014/main" id="{3A7CA182-B14E-4B8B-AFD1-F207D8C198FD}"/>
                </a:ext>
              </a:extLst>
            </p:cNvPr>
            <p:cNvSpPr/>
            <p:nvPr/>
          </p:nvSpPr>
          <p:spPr>
            <a:xfrm>
              <a:off x="236220" y="652435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75;p49">
              <a:extLst>
                <a:ext uri="{FF2B5EF4-FFF2-40B4-BE49-F238E27FC236}">
                  <a16:creationId xmlns:a16="http://schemas.microsoft.com/office/drawing/2014/main" id="{33ABB438-8D5E-4888-8185-FDE48E423C80}"/>
                </a:ext>
              </a:extLst>
            </p:cNvPr>
            <p:cNvSpPr/>
            <p:nvPr/>
          </p:nvSpPr>
          <p:spPr>
            <a:xfrm>
              <a:off x="236220" y="713296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093B420-0A5D-45FA-989F-02C53363CAD2}"/>
              </a:ext>
            </a:extLst>
          </p:cNvPr>
          <p:cNvSpPr txBox="1"/>
          <p:nvPr/>
        </p:nvSpPr>
        <p:spPr>
          <a:xfrm>
            <a:off x="2511559" y="217627"/>
            <a:ext cx="324117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Algerian"/>
                <a:cs typeface="Arial"/>
              </a:rPr>
              <a:t>VGG </a:t>
            </a:r>
            <a:r>
              <a:rPr lang="en-US" sz="2800" err="1">
                <a:latin typeface="Algerian"/>
                <a:cs typeface="Arial"/>
              </a:rPr>
              <a:t>mODEL</a:t>
            </a:r>
            <a:endParaRPr lang="en-US" sz="2800">
              <a:latin typeface="Algerian"/>
              <a:cs typeface="Arial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A62F17D4-7FFB-47B8-B877-5FDEF67B4060}"/>
              </a:ext>
            </a:extLst>
          </p:cNvPr>
          <p:cNvSpPr txBox="1"/>
          <p:nvPr/>
        </p:nvSpPr>
        <p:spPr>
          <a:xfrm>
            <a:off x="359116" y="949382"/>
            <a:ext cx="6192252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/>
                <a:ea typeface="+mn-lt"/>
                <a:cs typeface="+mn-lt"/>
              </a:rPr>
              <a:t>The VGG convolutional neural network architecture, named for the Visual Geometry Group at Oxford, was an important milestone in the use of deep learning methods .</a:t>
            </a:r>
          </a:p>
          <a:p>
            <a:endParaRPr lang="en-US" sz="2400">
              <a:latin typeface="Monotype Corsiv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/>
                <a:cs typeface="Arial"/>
              </a:rPr>
              <a:t>In this we can add many VGG block to make the network more and more deep.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/>
              <a:cs typeface="Arial"/>
            </a:endParaRPr>
          </a:p>
        </p:txBody>
      </p:sp>
      <p:pic>
        <p:nvPicPr>
          <p:cNvPr id="2" name="Google Shape;46;p11">
            <a:extLst>
              <a:ext uri="{FF2B5EF4-FFF2-40B4-BE49-F238E27FC236}">
                <a16:creationId xmlns:a16="http://schemas.microsoft.com/office/drawing/2014/main" id="{8078D204-1C4C-4330-9A75-198732378A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932" y="1130161"/>
            <a:ext cx="4216769" cy="5379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94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CA98-B9B9-43AB-83AD-D3D1092C558F}"/>
              </a:ext>
            </a:extLst>
          </p:cNvPr>
          <p:cNvSpPr txBox="1"/>
          <p:nvPr/>
        </p:nvSpPr>
        <p:spPr>
          <a:xfrm>
            <a:off x="936310" y="2852079"/>
            <a:ext cx="507784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 u="sng">
                <a:solidFill>
                  <a:schemeClr val="bg1"/>
                </a:solidFill>
                <a:latin typeface="Monotype Corsiva"/>
              </a:rPr>
              <a:t>The VGG Model we made  -&gt;</a:t>
            </a:r>
            <a:endParaRPr lang="en-US" sz="3400">
              <a:solidFill>
                <a:schemeClr val="bg1"/>
              </a:solidFill>
              <a:latin typeface="Monotype Corsiva"/>
              <a:ea typeface="+mn-lt"/>
              <a:cs typeface="+mn-lt"/>
            </a:endParaRPr>
          </a:p>
          <a:p>
            <a:pPr algn="l"/>
            <a:endParaRPr lang="en-US" sz="3400">
              <a:latin typeface="Monotype Corsiva"/>
              <a:cs typeface="Arial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19679E8-59C5-4470-A1FC-F59CE9D7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48" y="64094"/>
            <a:ext cx="3819048" cy="67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5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12EF4E-B530-478A-9936-346ED11E9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8" t="19688" r="6859" b="13840"/>
          <a:stretch/>
        </p:blipFill>
        <p:spPr>
          <a:xfrm>
            <a:off x="2428376" y="1424239"/>
            <a:ext cx="6913035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4EC3-1642-4C87-9433-A9736998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6808" y="581993"/>
            <a:ext cx="4074903" cy="830372"/>
          </a:xfrm>
        </p:spPr>
        <p:txBody>
          <a:bodyPr/>
          <a:lstStyle/>
          <a:p>
            <a:pPr algn="ctr"/>
            <a:r>
              <a:rPr lang="en-US" sz="3600" b="1">
                <a:latin typeface="Algerian"/>
              </a:rPr>
              <a:t>Application</a:t>
            </a:r>
            <a:r>
              <a:rPr lang="en-US" sz="2400" b="1">
                <a:latin typeface="Algerian"/>
              </a:rPr>
              <a:t> </a:t>
            </a:r>
            <a:br>
              <a:rPr lang="en-US" sz="1200"/>
            </a:br>
            <a:r>
              <a:rPr lang="en-US" sz="2400">
                <a:latin typeface="Monotype Corsiva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B83E9-8803-4576-BD92-C80C6C320A6F}"/>
              </a:ext>
            </a:extLst>
          </p:cNvPr>
          <p:cNvSpPr txBox="1"/>
          <p:nvPr/>
        </p:nvSpPr>
        <p:spPr>
          <a:xfrm>
            <a:off x="2608848" y="1606216"/>
            <a:ext cx="67737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Monotype Corsiva"/>
                <a:cs typeface="Arial"/>
              </a:rPr>
              <a:t>Currently, humanoid robots are not capable of walking like human being.  But with our research we can make robot walk like human just by changing the  angle and position of  ankle , hip and knee of the humanoid robots.</a:t>
            </a:r>
          </a:p>
        </p:txBody>
      </p:sp>
    </p:spTree>
    <p:extLst>
      <p:ext uri="{BB962C8B-B14F-4D97-AF65-F5344CB8AC3E}">
        <p14:creationId xmlns:p14="http://schemas.microsoft.com/office/powerpoint/2010/main" val="109361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37;p38"/>
          <p:cNvSpPr/>
          <p:nvPr/>
        </p:nvSpPr>
        <p:spPr>
          <a:xfrm>
            <a:off x="0" y="33137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38;p38"/>
          <p:cNvSpPr/>
          <p:nvPr/>
        </p:nvSpPr>
        <p:spPr>
          <a:xfrm>
            <a:off x="0" y="33137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5;p38"/>
          <p:cNvSpPr txBox="1">
            <a:spLocks noGrp="1"/>
          </p:cNvSpPr>
          <p:nvPr>
            <p:ph type="title"/>
          </p:nvPr>
        </p:nvSpPr>
        <p:spPr>
          <a:xfrm>
            <a:off x="3992419" y="492367"/>
            <a:ext cx="3602181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>
                <a:latin typeface="Algerian" panose="04020705040A02060702" pitchFamily="82" charset="0"/>
              </a:rPr>
              <a:t>TOPICS COVERED</a:t>
            </a:r>
            <a:endParaRPr sz="3600">
              <a:latin typeface="Algerian" panose="04020705040A02060702" pitchFamily="82" charset="0"/>
            </a:endParaRPr>
          </a:p>
        </p:txBody>
      </p:sp>
      <p:grpSp>
        <p:nvGrpSpPr>
          <p:cNvPr id="14" name="Google Shape;439;p38"/>
          <p:cNvGrpSpPr/>
          <p:nvPr/>
        </p:nvGrpSpPr>
        <p:grpSpPr>
          <a:xfrm>
            <a:off x="2381785" y="2537901"/>
            <a:ext cx="631200" cy="631200"/>
            <a:chOff x="1786339" y="1703401"/>
            <a:chExt cx="473400" cy="473400"/>
          </a:xfrm>
        </p:grpSpPr>
        <p:sp>
          <p:nvSpPr>
            <p:cNvPr id="15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7" name="Google Shape;454;p38"/>
          <p:cNvGrpSpPr/>
          <p:nvPr/>
        </p:nvGrpSpPr>
        <p:grpSpPr>
          <a:xfrm>
            <a:off x="3766219" y="4768400"/>
            <a:ext cx="631200" cy="631200"/>
            <a:chOff x="2824664" y="3576300"/>
            <a:chExt cx="473400" cy="473400"/>
          </a:xfrm>
        </p:grpSpPr>
        <p:sp>
          <p:nvSpPr>
            <p:cNvPr id="18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9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20" name="Google Shape;442;p38"/>
          <p:cNvGrpSpPr/>
          <p:nvPr/>
        </p:nvGrpSpPr>
        <p:grpSpPr>
          <a:xfrm>
            <a:off x="5111285" y="2537901"/>
            <a:ext cx="631200" cy="631200"/>
            <a:chOff x="3814414" y="1703401"/>
            <a:chExt cx="473400" cy="473400"/>
          </a:xfrm>
        </p:grpSpPr>
        <p:sp>
          <p:nvSpPr>
            <p:cNvPr id="21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2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23" name="Google Shape;451;p38"/>
          <p:cNvGrpSpPr/>
          <p:nvPr/>
        </p:nvGrpSpPr>
        <p:grpSpPr>
          <a:xfrm>
            <a:off x="6470319" y="4768400"/>
            <a:ext cx="631200" cy="631200"/>
            <a:chOff x="4852739" y="3576300"/>
            <a:chExt cx="473400" cy="473400"/>
          </a:xfrm>
        </p:grpSpPr>
        <p:sp>
          <p:nvSpPr>
            <p:cNvPr id="24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26" name="Google Shape;445;p38"/>
          <p:cNvGrpSpPr/>
          <p:nvPr/>
        </p:nvGrpSpPr>
        <p:grpSpPr>
          <a:xfrm>
            <a:off x="7840785" y="2537901"/>
            <a:ext cx="631200" cy="631200"/>
            <a:chOff x="5842489" y="1703401"/>
            <a:chExt cx="473400" cy="473400"/>
          </a:xfrm>
        </p:grpSpPr>
        <p:sp>
          <p:nvSpPr>
            <p:cNvPr id="27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8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29" name="Google Shape;448;p38"/>
          <p:cNvGrpSpPr/>
          <p:nvPr/>
        </p:nvGrpSpPr>
        <p:grpSpPr>
          <a:xfrm>
            <a:off x="9174419" y="4768400"/>
            <a:ext cx="631200" cy="631200"/>
            <a:chOff x="6880814" y="3576300"/>
            <a:chExt cx="473400" cy="473400"/>
          </a:xfrm>
        </p:grpSpPr>
        <p:sp>
          <p:nvSpPr>
            <p:cNvPr id="30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31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800" kern="0">
                  <a:solidFill>
                    <a:srgbClr val="1E263A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800" kern="0">
                <a:solidFill>
                  <a:srgbClr val="1E263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92328" y="2131619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Introduction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53757" y="5320762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Aim of the project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00181" y="2131619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Data Set Used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5940" y="5345624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Models tested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07379" y="213161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Code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34042" y="5320762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Monotype Corsiva" panose="03010101010201010101" pitchFamily="66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29622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4EC3-1642-4C87-9433-A9736998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34" y="481729"/>
            <a:ext cx="8847429" cy="840400"/>
          </a:xfrm>
        </p:spPr>
        <p:txBody>
          <a:bodyPr/>
          <a:lstStyle/>
          <a:p>
            <a:pPr algn="ctr"/>
            <a:r>
              <a:rPr lang="en-US" sz="3600" b="1">
                <a:latin typeface="Algerian"/>
              </a:rPr>
              <a:t>Future scope</a:t>
            </a:r>
            <a:r>
              <a:rPr lang="en-US" sz="2400" b="1">
                <a:latin typeface="Algerian"/>
              </a:rPr>
              <a:t> </a:t>
            </a:r>
            <a:br>
              <a:rPr lang="en-US" sz="1200"/>
            </a:br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C75A8-4C38-4081-B310-D481D3997FCC}"/>
              </a:ext>
            </a:extLst>
          </p:cNvPr>
          <p:cNvSpPr txBox="1"/>
          <p:nvPr/>
        </p:nvSpPr>
        <p:spPr>
          <a:xfrm>
            <a:off x="1305427" y="1325479"/>
            <a:ext cx="912996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800">
                <a:solidFill>
                  <a:schemeClr val="bg1"/>
                </a:solidFill>
                <a:latin typeface="Monotype Corsiva"/>
                <a:cs typeface="Arial"/>
              </a:rPr>
              <a:t>Currently the maximum accuracy of all models is 92%. We can use some other model and parameters to increase  the accuracy of model and so of our project.</a:t>
            </a:r>
            <a:endParaRPr lang="en-US"/>
          </a:p>
          <a:p>
            <a:pPr marL="342900" indent="-342900" algn="ctr">
              <a:buAutoNum type="arabicPeriod"/>
            </a:pPr>
            <a:r>
              <a:rPr lang="en-US" sz="2800">
                <a:solidFill>
                  <a:schemeClr val="bg1"/>
                </a:solidFill>
                <a:latin typeface="Monotype Corsiva"/>
                <a:cs typeface="Arial"/>
              </a:rPr>
              <a:t>The dataset we used in our project is of human walk on treadmill and overground, for further improvement in bipedal robot we can take a dataset where we make our objects(human) walk on inclined plane like stairs, mountain, etc.</a:t>
            </a:r>
          </a:p>
        </p:txBody>
      </p:sp>
    </p:spTree>
    <p:extLst>
      <p:ext uri="{BB962C8B-B14F-4D97-AF65-F5344CB8AC3E}">
        <p14:creationId xmlns:p14="http://schemas.microsoft.com/office/powerpoint/2010/main" val="370285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0" y="1464896"/>
            <a:ext cx="12278967" cy="52322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2800">
              <a:solidFill>
                <a:schemeClr val="bg1"/>
              </a:solidFill>
              <a:latin typeface="Algerian" panose="04020705040A02060702" pitchFamily="82" charset="0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https://link.springer.com/article/10.1007/s10462-021-09979-x</a:t>
            </a:r>
            <a:endParaRPr lang="en-US" sz="2400">
              <a:solidFill>
                <a:schemeClr val="bg1"/>
              </a:solidFill>
              <a:latin typeface="Monotype Corsiva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https://sites.google.com/view/vsemwal/research/human-activities-gait-data-set</a:t>
            </a:r>
            <a:endParaRPr lang="en-US" sz="2400">
              <a:solidFill>
                <a:schemeClr val="bg1"/>
              </a:solidFill>
              <a:latin typeface="Monotype Corsiva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https://towrdsdatascience.com/</a:t>
            </a:r>
            <a:endParaRPr lang="en-US" sz="2400">
              <a:solidFill>
                <a:schemeClr val="bg1"/>
              </a:solidFill>
              <a:latin typeface="Monotype Corsiva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https://analyticsvidhya.com/</a:t>
            </a:r>
            <a:endParaRPr lang="en-US" sz="2400">
              <a:solidFill>
                <a:schemeClr val="bg1"/>
              </a:solidFill>
              <a:latin typeface="Monotype Corsiva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</a:t>
            </a:r>
            <a:endParaRPr lang="en-US" u="sng">
              <a:solidFill>
                <a:schemeClr val="bg1"/>
              </a:solidFill>
              <a:latin typeface="Monotype Corsiva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>
                <a:solidFill>
                  <a:srgbClr val="002060"/>
                </a:solidFill>
                <a:latin typeface="Monotype Corsiva"/>
                <a:ea typeface="+mn-lt"/>
                <a:cs typeface="+mn-lt"/>
                <a:hlinkClick r:id="rId8"/>
              </a:rPr>
              <a:t>https://machinelearningmastery.com/how-to-implement-major-architecture-innovations-for-convolutional-neural-networks/</a:t>
            </a:r>
            <a:endParaRPr lang="en-US" sz="2400" u="sng">
              <a:solidFill>
                <a:schemeClr val="tx1">
                  <a:lumMod val="90000"/>
                  <a:lumOff val="10000"/>
                </a:schemeClr>
              </a:solidFill>
              <a:latin typeface="Monotype Corsiva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i="1" u="sng">
                <a:solidFill>
                  <a:srgbClr val="002060"/>
                </a:solidFill>
                <a:latin typeface="Monotype Corsiva"/>
                <a:ea typeface="+mn-lt"/>
                <a:cs typeface="+mn-lt"/>
              </a:rPr>
              <a:t>DOI 10.7717/peerj.4640</a:t>
            </a:r>
            <a:endParaRPr lang="en-US" sz="2400" i="1" u="sng">
              <a:solidFill>
                <a:srgbClr val="002060"/>
              </a:solidFill>
              <a:latin typeface="Monotype Corsiva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400" u="sng">
                <a:solidFill>
                  <a:srgbClr val="002060"/>
                </a:solidFill>
                <a:latin typeface="Monotype Corsiva"/>
                <a:ea typeface="+mn-lt"/>
                <a:cs typeface="+mn-lt"/>
              </a:rPr>
              <a:t>   Dua N, Singh SN, Semwal VB (2021) Multi-input CNN-GRU based human activity recognition using wearable sensors. Computing. </a:t>
            </a:r>
            <a:r>
              <a:rPr lang="en-US" sz="2400" u="sng">
                <a:solidFill>
                  <a:srgbClr val="002060"/>
                </a:solidFill>
                <a:latin typeface="Monotype Corsiva"/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https://doi.org/10.1007/s00607-021-00928-8</a:t>
            </a:r>
            <a:endParaRPr lang="en-US" sz="2400" i="1" u="sng">
              <a:solidFill>
                <a:srgbClr val="002060"/>
              </a:solidFill>
              <a:latin typeface="Monotype Corsiva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400" u="sng">
                <a:solidFill>
                  <a:srgbClr val="002060"/>
                </a:solidFill>
                <a:latin typeface="Monotype Corsiva"/>
                <a:ea typeface="+mn-lt"/>
                <a:cs typeface="+mn-lt"/>
              </a:rPr>
              <a:t>    Ekinci M (2006) A new approach for human identification using gait recognition. In: International conference on computational science and its applications. Springer, Berlin</a:t>
            </a:r>
            <a:endParaRPr lang="en-US" sz="2400" u="sng">
              <a:solidFill>
                <a:srgbClr val="002060"/>
              </a:solidFill>
              <a:latin typeface="Monotype Corsiva"/>
            </a:endParaRPr>
          </a:p>
          <a:p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3451" y="628134"/>
            <a:ext cx="2977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576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986F-9859-40EA-B201-B40CE0A8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00" y="2777699"/>
            <a:ext cx="10124400" cy="528400"/>
          </a:xfrm>
        </p:spPr>
        <p:txBody>
          <a:bodyPr/>
          <a:lstStyle/>
          <a:p>
            <a:pPr algn="ctr"/>
            <a:r>
              <a:rPr lang="en-US" sz="3600">
                <a:latin typeface="Algerian"/>
              </a:rPr>
              <a:t>Copyrights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20B5B-AE0A-4D1A-9BA1-F9D212F7C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44957-D09A-4A09-B67A-CFEF93DD25C4}"/>
              </a:ext>
            </a:extLst>
          </p:cNvPr>
          <p:cNvSpPr txBox="1"/>
          <p:nvPr/>
        </p:nvSpPr>
        <p:spPr>
          <a:xfrm>
            <a:off x="1134980" y="3501190"/>
            <a:ext cx="63827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02060"/>
                </a:solidFill>
                <a:latin typeface="Monotype Corsiva"/>
                <a:ea typeface="+mn-lt"/>
                <a:cs typeface="+mn-lt"/>
              </a:rPr>
              <a:t>Copyright 2018 Fukuchi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u="sng">
              <a:solidFill>
                <a:srgbClr val="002060"/>
              </a:solidFill>
              <a:latin typeface="Monotype Corsiv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23B1C-7964-4B67-98AB-A877DC83B087}"/>
              </a:ext>
            </a:extLst>
          </p:cNvPr>
          <p:cNvSpPr txBox="1"/>
          <p:nvPr/>
        </p:nvSpPr>
        <p:spPr>
          <a:xfrm>
            <a:off x="1134979" y="523375"/>
            <a:ext cx="1097480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u="sng">
                <a:solidFill>
                  <a:srgbClr val="002060"/>
                </a:solidFill>
                <a:latin typeface="Monotype Corsiva"/>
                <a:cs typeface="Arial"/>
              </a:rPr>
              <a:t>Gupta JP, Polytool D, Singh N, Semwal VB (2014) Analysis of gait pattern to recognize the human activities. IJIMAI 2(7):7–16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u="sng">
                <a:solidFill>
                  <a:srgbClr val="002060"/>
                </a:solidFill>
                <a:latin typeface="Monotype Corsiva"/>
                <a:cs typeface="Arial"/>
              </a:rPr>
              <a:t>Gupta A et al (2020) Multiple task human gait analysis and identification: ensemble learning approach. In: Emotion and information processing. Springer, Berlin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u="sng">
                <a:solidFill>
                  <a:srgbClr val="002060"/>
                </a:solidFill>
                <a:latin typeface="Monotype Corsiva"/>
                <a:cs typeface="Arial"/>
              </a:rPr>
              <a:t>Sivakumar S et al (2016) ANN for gait estimations: a review on current trends and future applications. In: 2016 IEEE EMBS conference on biomedical engineering and sciences (IECBES). IEEE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501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8894-8B0E-4F76-9FEA-1E14935B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590" y="2707515"/>
            <a:ext cx="4188820" cy="779057"/>
          </a:xfrm>
        </p:spPr>
        <p:txBody>
          <a:bodyPr/>
          <a:lstStyle/>
          <a:p>
            <a:r>
              <a:rPr lang="en-US" sz="5400" dirty="0">
                <a:latin typeface="Algerian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2E518-9E07-429E-9D86-6F7BFCB6F3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33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6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932" y="1130161"/>
            <a:ext cx="4216769" cy="537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434" y="158976"/>
            <a:ext cx="1023191" cy="10231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93800" y="1130161"/>
            <a:ext cx="4663456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3600">
              <a:solidFill>
                <a:schemeClr val="bg1"/>
              </a:solidFill>
              <a:latin typeface="Algerian"/>
            </a:endParaRPr>
          </a:p>
          <a:p>
            <a:endParaRPr lang="en-US" sz="3600" b="1">
              <a:solidFill>
                <a:schemeClr val="bg1"/>
              </a:solidFill>
              <a:latin typeface="Algerian"/>
            </a:endParaRPr>
          </a:p>
          <a:p>
            <a:r>
              <a:rPr lang="en-US" sz="3600" b="1">
                <a:solidFill>
                  <a:schemeClr val="bg1"/>
                </a:solidFill>
                <a:latin typeface="Algerian"/>
              </a:rPr>
              <a:t>Aim of the project</a:t>
            </a:r>
            <a:endParaRPr lang="en-US" b="1">
              <a:solidFill>
                <a:schemeClr val="bg1"/>
              </a:solidFill>
              <a:latin typeface="Algeri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50E9C-4B08-4CA3-BCEC-06FABAA8E515}"/>
              </a:ext>
            </a:extLst>
          </p:cNvPr>
          <p:cNvSpPr txBox="1"/>
          <p:nvPr/>
        </p:nvSpPr>
        <p:spPr>
          <a:xfrm>
            <a:off x="1196622" y="3242733"/>
            <a:ext cx="659553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Monotype Corsiva"/>
                <a:ea typeface="+mn-lt"/>
                <a:cs typeface="+mn-lt"/>
              </a:rPr>
              <a:t>Neural Network based Pattern identification of different human joints for different human walking styles.</a:t>
            </a:r>
            <a:endParaRPr lang="en-US" sz="3200">
              <a:solidFill>
                <a:schemeClr val="bg1"/>
              </a:solidFill>
              <a:latin typeface="Monotype Corsiva"/>
            </a:endParaRPr>
          </a:p>
        </p:txBody>
      </p:sp>
    </p:spTree>
    <p:extLst>
      <p:ext uri="{BB962C8B-B14F-4D97-AF65-F5344CB8AC3E}">
        <p14:creationId xmlns:p14="http://schemas.microsoft.com/office/powerpoint/2010/main" val="564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7769200" y="1823467"/>
            <a:ext cx="4422800" cy="50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46200" y="1238692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Monotype Corsiva" panose="03010101010201010101" pitchFamily="66" charset="0"/>
              </a:rPr>
              <a:t>What is Gait?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6200" y="18234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>
                <a:latin typeface="Monotype Corsiva" panose="03010101010201010101" pitchFamily="66" charset="0"/>
              </a:rPr>
              <a:t>- Human gaits are the various ways in which a human can move, either naturally or as a result of specialized training.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6200" y="3023796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Monotype Corsiva" panose="03010101010201010101" pitchFamily="66" charset="0"/>
              </a:rPr>
              <a:t>What is Gait Analysis?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6200" y="360857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>
                <a:latin typeface="Monotype Corsiva" panose="03010101010201010101" pitchFamily="66" charset="0"/>
              </a:rPr>
              <a:t>- Gait analysis (GA) has been widely used to better understand the gait patterns of a wide range of populations. The application of this method has the ability to distinguish between normal and abnormal gaits.</a:t>
            </a:r>
          </a:p>
        </p:txBody>
      </p:sp>
    </p:spTree>
    <p:extLst>
      <p:ext uri="{BB962C8B-B14F-4D97-AF65-F5344CB8AC3E}">
        <p14:creationId xmlns:p14="http://schemas.microsoft.com/office/powerpoint/2010/main" val="39185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11205833" y="6190791"/>
            <a:ext cx="731600" cy="42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7769200" y="1823467"/>
            <a:ext cx="4422800" cy="50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46200" y="1238692"/>
            <a:ext cx="6370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Monotype Corsiva" panose="03010101010201010101" pitchFamily="66" charset="0"/>
              </a:rPr>
              <a:t>How legged &amp; wheeled mechanisms differ?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6200" y="182346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>
                <a:latin typeface="Monotype Corsiva" panose="03010101010201010101" pitchFamily="66" charset="0"/>
              </a:rPr>
              <a:t>- The posture of a wheeled mechanism is dependent upon the terrain, but a legged mechanism can isolate its body from the terrain— achieving a more stable stance</a:t>
            </a:r>
          </a:p>
          <a:p>
            <a:pPr algn="just"/>
            <a:endParaRPr lang="en-US" sz="2400">
              <a:latin typeface="Monotype Corsiva" panose="03010101010201010101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6200" y="3257992"/>
            <a:ext cx="3911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Monotype Corsiva" panose="03010101010201010101" pitchFamily="66" charset="0"/>
              </a:rPr>
              <a:t>What are bipedal robots?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46200" y="385815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>
                <a:latin typeface="Monotype Corsiva" panose="03010101010201010101" pitchFamily="66" charset="0"/>
              </a:rPr>
              <a:t>- A bipedal walking robot is a type of humanoid robot which mimics like a human being and can be programmed to perform some tasks as required. This bipedal robot can assist humans to carry out the tasks or activities in hazardous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19924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F3C69-A978-4134-9C40-DA75241F1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E3E8A-3ABE-4DA5-A766-3F417EB81C50}"/>
              </a:ext>
            </a:extLst>
          </p:cNvPr>
          <p:cNvSpPr txBox="1"/>
          <p:nvPr/>
        </p:nvSpPr>
        <p:spPr>
          <a:xfrm>
            <a:off x="4667957" y="349955"/>
            <a:ext cx="2870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00"/>
                </a:solidFill>
                <a:latin typeface="Algerian"/>
                <a:cs typeface="Arial"/>
              </a:rPr>
              <a:t>Data Set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240BF-7336-43FA-985F-754DEA716E03}"/>
              </a:ext>
            </a:extLst>
          </p:cNvPr>
          <p:cNvSpPr txBox="1"/>
          <p:nvPr/>
        </p:nvSpPr>
        <p:spPr>
          <a:xfrm>
            <a:off x="1154289" y="122484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00"/>
                </a:solidFill>
                <a:latin typeface="Algerian"/>
                <a:cs typeface="Arial"/>
              </a:rPr>
              <a:t>Participants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56CE2-8C4D-4368-9403-CF0ACA1CC903}"/>
              </a:ext>
            </a:extLst>
          </p:cNvPr>
          <p:cNvSpPr txBox="1"/>
          <p:nvPr/>
        </p:nvSpPr>
        <p:spPr>
          <a:xfrm>
            <a:off x="1156053" y="1687447"/>
            <a:ext cx="1037731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</a:rPr>
              <a:t>Study participants included 42 volunteers, including 24 young adults (age 27.6 ± 4.4 years, height 171.1 ± 10.5 cm, and mass 68.4 ± 12.2 kg) and 18 older adults (age 62.7 ± 8.0 years, height 161.8 ± 9.5 cm, and mass 66.9 ± 10.1 kg). All participants were free of any lower-extremity injury in the last six months before the data were collected, and all were free of any orthopedic or neurologic disease that could interfere with their gait patterns.</a:t>
            </a:r>
            <a:endParaRPr lang="en-US" sz="2400">
              <a:solidFill>
                <a:schemeClr val="bg1"/>
              </a:solidFill>
              <a:latin typeface="Monotype Corsiv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790D2-EFE3-478D-854C-1070BB12C955}"/>
              </a:ext>
            </a:extLst>
          </p:cNvPr>
          <p:cNvSpPr txBox="1"/>
          <p:nvPr/>
        </p:nvSpPr>
        <p:spPr>
          <a:xfrm>
            <a:off x="1154289" y="3976510"/>
            <a:ext cx="28984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Algerian"/>
                <a:cs typeface="Arial"/>
              </a:rPr>
              <a:t>Data acquisition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869EE-BDB7-4A69-9A8F-826BEA654201}"/>
              </a:ext>
            </a:extLst>
          </p:cNvPr>
          <p:cNvSpPr txBox="1"/>
          <p:nvPr/>
        </p:nvSpPr>
        <p:spPr>
          <a:xfrm>
            <a:off x="1156053" y="4514496"/>
            <a:ext cx="103773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1"/>
                </a:solidFill>
                <a:latin typeface="Monotype Corsiva"/>
                <a:ea typeface="+mn-lt"/>
                <a:cs typeface="+mn-lt"/>
              </a:rPr>
              <a:t>Standard gait-analysis procedures were employed to collect data using a motion-capture system that had 12 cameras. The data were collected using a three-dimensional (3D) motion-capture system, force platforms and an instrumented treadmill while the subjects walked barefoot over a range of gait speeds.</a:t>
            </a:r>
            <a:endParaRPr lang="en-US" sz="2400">
              <a:solidFill>
                <a:schemeClr val="bg1"/>
              </a:solidFill>
              <a:latin typeface="Monotype Corsiva"/>
            </a:endParaRPr>
          </a:p>
        </p:txBody>
      </p:sp>
    </p:spTree>
    <p:extLst>
      <p:ext uri="{BB962C8B-B14F-4D97-AF65-F5344CB8AC3E}">
        <p14:creationId xmlns:p14="http://schemas.microsoft.com/office/powerpoint/2010/main" val="249051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0F4F-67F0-4F44-81C4-B4F8D651B103}"/>
              </a:ext>
            </a:extLst>
          </p:cNvPr>
          <p:cNvSpPr txBox="1"/>
          <p:nvPr/>
        </p:nvSpPr>
        <p:spPr>
          <a:xfrm>
            <a:off x="3327400" y="476954"/>
            <a:ext cx="5537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lgerian"/>
                <a:cs typeface="Arial"/>
              </a:rPr>
              <a:t>Recurrent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5EE8D-A413-49A4-94C7-5148F31FAD09}"/>
              </a:ext>
            </a:extLst>
          </p:cNvPr>
          <p:cNvSpPr txBox="1"/>
          <p:nvPr/>
        </p:nvSpPr>
        <p:spPr>
          <a:xfrm>
            <a:off x="6093179" y="1349617"/>
            <a:ext cx="577374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/>
              </a:rPr>
              <a:t>Recurrent means the output at current time step becomes the input to the next time step.</a:t>
            </a:r>
            <a:endParaRPr lang="en-US" sz="2400">
              <a:latin typeface="Monotype Corsiv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Monotype Corsiv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/>
                <a:cs typeface="Arial"/>
              </a:rPr>
              <a:t>At each element of sequence, the </a:t>
            </a:r>
            <a:r>
              <a:rPr lang="en-US" sz="2400" b="1">
                <a:latin typeface="Monotype Corsiva"/>
                <a:cs typeface="Arial"/>
              </a:rPr>
              <a:t>Recurrent Neural Network(RNN)</a:t>
            </a:r>
            <a:r>
              <a:rPr lang="en-US" sz="2400">
                <a:latin typeface="Monotype Corsiva"/>
                <a:cs typeface="Arial"/>
              </a:rPr>
              <a:t> considers not just the current input but what it remembers about the preceding elements.</a:t>
            </a:r>
          </a:p>
          <a:p>
            <a:endParaRPr lang="en-US" sz="2400">
              <a:latin typeface="Monotype Corsiv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/>
                <a:cs typeface="Arial"/>
              </a:rPr>
              <a:t>A RNN contains memory cells which allow the network to learn long-term dependencies in a  sequence which means it can take the entire context into account when making a prediction.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D950ED-22FE-428C-B234-6CF17911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836"/>
            <a:ext cx="5943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30" y="297824"/>
            <a:ext cx="9268170" cy="60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433" y="1863489"/>
            <a:ext cx="3742567" cy="49945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30F4F-67F0-4F44-81C4-B4F8D651B103}"/>
              </a:ext>
            </a:extLst>
          </p:cNvPr>
          <p:cNvSpPr txBox="1"/>
          <p:nvPr/>
        </p:nvSpPr>
        <p:spPr>
          <a:xfrm>
            <a:off x="2673352" y="769054"/>
            <a:ext cx="5537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lgerian"/>
                <a:cs typeface="Arial"/>
              </a:rPr>
              <a:t>Long Short Term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4551" y="1412036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Monotype Corsiva" panose="03010101010201010101" pitchFamily="66" charset="0"/>
                <a:cs typeface="Arial"/>
              </a:rPr>
              <a:t>Long short term memory (LSTM)</a:t>
            </a:r>
            <a:r>
              <a:rPr lang="en-US" sz="2400">
                <a:latin typeface="Monotype Corsiva" panose="03010101010201010101" pitchFamily="66" charset="0"/>
                <a:cs typeface="Arial"/>
              </a:rPr>
              <a:t> is the most popular cell used in RNN which maintains a cell state as well as a carry state for ensuring that the signal is not lost as the sequence is processed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Monotype Corsiva" panose="03010101010201010101" pitchFamily="66" charset="0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LSTM has 3 different gates and weight vectors: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Forget gate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Input 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Monotype Corsiva" panose="03010101010201010101" pitchFamily="66" charset="0"/>
                <a:cs typeface="Arial"/>
              </a:rPr>
              <a:t>Output gate</a:t>
            </a:r>
          </a:p>
          <a:p>
            <a:endParaRPr lang="en-US" sz="2400">
              <a:latin typeface="Monotype Corsiva" panose="03010101010201010101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3961695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33</Slides>
  <Notes>16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Flavius template</vt:lpstr>
      <vt:lpstr>1_Flavius template</vt:lpstr>
      <vt:lpstr>PowerPoint Presentation</vt:lpstr>
      <vt:lpstr>PowerPoint Presentation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CNN Model we made  -&gt;</vt:lpstr>
      <vt:lpstr>PowerPoint Presentation</vt:lpstr>
      <vt:lpstr>PowerPoint Presentation</vt:lpstr>
      <vt:lpstr>The GRU Model we made  -&gt;</vt:lpstr>
      <vt:lpstr>PowerPoint Presentation</vt:lpstr>
      <vt:lpstr>PowerPoint Presentation</vt:lpstr>
      <vt:lpstr>PowerPoint Presentation</vt:lpstr>
      <vt:lpstr>Plot of angular moments of the person for 100 steps through Ensembled model and comparing that with the True Prediction </vt:lpstr>
      <vt:lpstr>PowerPoint Presentation</vt:lpstr>
      <vt:lpstr>PowerPoint Presentation</vt:lpstr>
      <vt:lpstr>Plot of how the knee, hip and knee angles of the person changes for 100 steps by all the models and comparing that with our True Value.   </vt:lpstr>
      <vt:lpstr>PowerPoint Presentation</vt:lpstr>
      <vt:lpstr>PowerPoint Presentation</vt:lpstr>
      <vt:lpstr>PowerPoint Presentation</vt:lpstr>
      <vt:lpstr>Application   </vt:lpstr>
      <vt:lpstr>Future scope  </vt:lpstr>
      <vt:lpstr>PowerPoint Presentation</vt:lpstr>
      <vt:lpstr>Copyrights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sahithi duppati</dc:creator>
  <cp:revision>11</cp:revision>
  <dcterms:created xsi:type="dcterms:W3CDTF">2021-04-07T09:57:05Z</dcterms:created>
  <dcterms:modified xsi:type="dcterms:W3CDTF">2021-04-14T02:34:24Z</dcterms:modified>
</cp:coreProperties>
</file>